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0" r:id="rId4"/>
    <p:sldId id="261" r:id="rId5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7"/>
      <p:bold r:id="rId8"/>
      <p:italic r:id="rId9"/>
      <p:boldItalic r:id="rId10"/>
    </p:embeddedFont>
    <p:embeddedFont>
      <p:font typeface="Rockwell" panose="02060603020205020403" pitchFamily="18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omic Sans MS" panose="030F0702030302020204" pitchFamily="66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UxKq7p+teRWCBXmnTo+HUsiNI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customschemas.google.com/relationships/presentationmetadata" Target="meta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d875cd8b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7d875cd8b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7d875cd8b4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CB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title"/>
          </p:nvPr>
        </p:nvSpPr>
        <p:spPr>
          <a:xfrm>
            <a:off x="457200" y="461545"/>
            <a:ext cx="8363272" cy="956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>
                <a:solidFill>
                  <a:schemeClr val="accent4"/>
                </a:solidFill>
              </a:rPr>
              <a:t/>
            </a:r>
            <a:br>
              <a:rPr lang="en-GB" b="1" dirty="0">
                <a:solidFill>
                  <a:schemeClr val="accent4"/>
                </a:solidFill>
              </a:rPr>
            </a:br>
            <a: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 dirty="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Welcome to a new school year</a:t>
            </a:r>
            <a:r>
              <a:rPr lang="en-GB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GB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395536" y="3260846"/>
            <a:ext cx="8229600" cy="226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Char char="-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Working in Partnership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Char char="-"/>
            </a:pPr>
            <a:r>
              <a:rPr lang="en-GB" b="1" dirty="0">
                <a:latin typeface="Trebuchet MS"/>
                <a:ea typeface="Trebuchet MS"/>
                <a:cs typeface="Trebuchet MS"/>
                <a:sym typeface="Trebuchet MS"/>
              </a:rPr>
              <a:t>Uniform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Char char="-"/>
            </a:pPr>
            <a:r>
              <a:rPr lang="en-GB" b="1" smtClean="0">
                <a:latin typeface="Trebuchet MS"/>
                <a:ea typeface="Trebuchet MS"/>
                <a:cs typeface="Trebuchet MS"/>
                <a:sym typeface="Trebuchet MS"/>
              </a:rPr>
              <a:t>Communication </a:t>
            </a:r>
            <a:endParaRPr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457200"/>
            <a:ext cx="1080120" cy="108012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0" name="Google Shape;100;p2" descr="St. Michaels Primary School - Parent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7236" y="3409885"/>
            <a:ext cx="2247900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7d875cd8b4_1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Apollo</a:t>
            </a:r>
            <a:r>
              <a:rPr lang="en-GB" dirty="0" smtClean="0"/>
              <a:t> </a:t>
            </a:r>
            <a:r>
              <a:rPr lang="en-GB" dirty="0"/>
              <a:t>Base</a:t>
            </a:r>
            <a:endParaRPr dirty="0"/>
          </a:p>
        </p:txBody>
      </p:sp>
      <p:sp>
        <p:nvSpPr>
          <p:cNvPr id="107" name="Google Shape;107;g37d875cd8b4_1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GB" dirty="0" smtClean="0"/>
              <a:t>Apollo is a small Social </a:t>
            </a:r>
            <a:r>
              <a:rPr lang="en-GB" dirty="0"/>
              <a:t>C</a:t>
            </a:r>
            <a:r>
              <a:rPr lang="en-GB" dirty="0" smtClean="0"/>
              <a:t>ommunication base. We follow the EYFS Reception curriculum but also take part in Forest School and cookery sessions. We have a speech and Language therapist that works with our class once a week and delivers bespoke interventions to individuals.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971550" y="333375"/>
            <a:ext cx="7786688" cy="664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Apollo</a:t>
            </a:r>
            <a:r>
              <a:rPr lang="en-GB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GB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Timetable</a:t>
            </a:r>
            <a:endParaRPr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945549"/>
              </p:ext>
            </p:extLst>
          </p:nvPr>
        </p:nvGraphicFramePr>
        <p:xfrm>
          <a:off x="429491" y="1787234"/>
          <a:ext cx="8257309" cy="3865425"/>
        </p:xfrm>
        <a:graphic>
          <a:graphicData uri="http://schemas.openxmlformats.org/drawingml/2006/table">
            <a:tbl>
              <a:tblPr firstRow="1" firstCol="1" bandRow="1"/>
              <a:tblGrid>
                <a:gridCol w="1256239">
                  <a:extLst>
                    <a:ext uri="{9D8B030D-6E8A-4147-A177-3AD203B41FA5}">
                      <a16:colId xmlns:a16="http://schemas.microsoft.com/office/drawing/2014/main" val="2244788944"/>
                    </a:ext>
                  </a:extLst>
                </a:gridCol>
                <a:gridCol w="7001070">
                  <a:extLst>
                    <a:ext uri="{9D8B030D-6E8A-4147-A177-3AD203B41FA5}">
                      <a16:colId xmlns:a16="http://schemas.microsoft.com/office/drawing/2014/main" val="2387876"/>
                    </a:ext>
                  </a:extLst>
                </a:gridCol>
              </a:tblGrid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8:45 - 9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Welcome,  coat off,  funky finger activities.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764484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– 9:10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Morning meeting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860631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9:10 -10:10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Phonics and maths activities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274576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10:10 – 10:30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Toilet time, wash hands and snack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273164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10:30 – 10:45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Read through stories and number rhymes and songs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501920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10:45 – 11:30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Garden Time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286744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11:30 – 11:45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Tidy and Wash Hands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590258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11:45 – 1pm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Lunch, songs, garden time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491214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– 1:20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Bucket time, dough disco and movement songs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21815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1:20 -2pm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Focused Daily activity and free choice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649644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2pm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Toilet and Wash Hands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4886265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2:10 -2:20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Snack time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251671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2:20 -2:40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Garden time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789127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2:40 – 2:50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Story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608015"/>
                  </a:ext>
                </a:extLst>
              </a:tr>
              <a:tr h="257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2:50 – 3pm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Get ready for home.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22" marR="637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8677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>
            <a:spLocks noGrp="1"/>
          </p:cNvSpPr>
          <p:nvPr>
            <p:ph type="title"/>
          </p:nvPr>
        </p:nvSpPr>
        <p:spPr>
          <a:xfrm>
            <a:off x="457200" y="461545"/>
            <a:ext cx="8363272" cy="956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>
                <a:solidFill>
                  <a:schemeClr val="accent4"/>
                </a:solidFill>
              </a:rPr>
              <a:t/>
            </a:r>
            <a:br>
              <a:rPr lang="en-GB" b="1">
                <a:solidFill>
                  <a:schemeClr val="accent4"/>
                </a:solidFill>
              </a:rPr>
            </a:br>
            <a: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Key Messages</a:t>
            </a:r>
            <a: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/>
            </a:r>
            <a:br>
              <a:rPr lang="en-GB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GB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GB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0" name="Google Shape;130;p4"/>
          <p:cNvSpPr txBox="1">
            <a:spLocks noGrp="1"/>
          </p:cNvSpPr>
          <p:nvPr>
            <p:ph type="body" idx="1"/>
          </p:nvPr>
        </p:nvSpPr>
        <p:spPr>
          <a:xfrm>
            <a:off x="468313" y="1989138"/>
            <a:ext cx="8229600" cy="40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•"/>
            </a:pPr>
            <a:r>
              <a:rPr lang="en-GB" sz="2400" dirty="0" smtClean="0">
                <a:latin typeface="Trebuchet MS"/>
                <a:ea typeface="Trebuchet MS"/>
                <a:cs typeface="Trebuchet MS"/>
                <a:sym typeface="Trebuchet MS"/>
              </a:rPr>
              <a:t>Please ensure all items of uniform are clearly labelled.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•"/>
            </a:pPr>
            <a:endParaRPr lang="en-GB" sz="2400" dirty="0" smtClean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•"/>
            </a:pPr>
            <a:r>
              <a:rPr lang="en-GB" sz="2400" dirty="0" smtClean="0">
                <a:latin typeface="Trebuchet MS"/>
                <a:ea typeface="Trebuchet MS"/>
                <a:cs typeface="Trebuchet MS"/>
                <a:sym typeface="Trebuchet MS"/>
              </a:rPr>
              <a:t>No items </a:t>
            </a:r>
            <a:r>
              <a:rPr lang="en-GB" sz="2400" dirty="0">
                <a:latin typeface="Trebuchet MS"/>
                <a:ea typeface="Trebuchet MS"/>
                <a:cs typeface="Trebuchet MS"/>
                <a:sym typeface="Trebuchet MS"/>
              </a:rPr>
              <a:t>from home </a:t>
            </a:r>
            <a:r>
              <a:rPr lang="en-GB" sz="2400" dirty="0" smtClean="0">
                <a:latin typeface="Trebuchet MS"/>
                <a:ea typeface="Trebuchet MS"/>
                <a:cs typeface="Trebuchet MS"/>
                <a:sym typeface="Trebuchet MS"/>
              </a:rPr>
              <a:t>to be brought into school such as toys.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•"/>
            </a:pPr>
            <a:endParaRPr lang="en-GB" sz="2400" dirty="0">
              <a:latin typeface="Trebuchet MS"/>
              <a:sym typeface="Trebuchet MS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•"/>
            </a:pPr>
            <a:r>
              <a:rPr lang="en-GB" sz="2400" dirty="0" smtClean="0">
                <a:latin typeface="Trebuchet MS"/>
                <a:sym typeface="Trebuchet MS"/>
              </a:rPr>
              <a:t>Please use Dojo or request a phone call if you need to speak to Apollo Staff.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b="1" dirty="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457200"/>
            <a:ext cx="1080120" cy="108012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210</Words>
  <Application>Microsoft Office PowerPoint</Application>
  <PresentationFormat>On-screen Show (4:3)</PresentationFormat>
  <Paragraphs>44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Trebuchet MS</vt:lpstr>
      <vt:lpstr>Rockwell</vt:lpstr>
      <vt:lpstr>Calibri</vt:lpstr>
      <vt:lpstr>Comic Sans MS</vt:lpstr>
      <vt:lpstr>Arial</vt:lpstr>
      <vt:lpstr>Times New Roman</vt:lpstr>
      <vt:lpstr>Default Design</vt:lpstr>
      <vt:lpstr>     Welcome to a new school year </vt:lpstr>
      <vt:lpstr>Apollo Base</vt:lpstr>
      <vt:lpstr>Apollo Timetable</vt:lpstr>
      <vt:lpstr>   Key Messages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a new school year</dc:title>
  <dc:creator>HGfL Teacher</dc:creator>
  <cp:lastModifiedBy>Claire Holmes</cp:lastModifiedBy>
  <cp:revision>3</cp:revision>
  <dcterms:created xsi:type="dcterms:W3CDTF">2006-02-05T20:07:18Z</dcterms:created>
  <dcterms:modified xsi:type="dcterms:W3CDTF">2025-09-18T21:21:47Z</dcterms:modified>
</cp:coreProperties>
</file>