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7053263" cy="10180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04237-78FA-4388-AFD3-D2ED0458D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934CE2-93D7-41B1-8D4E-77A29D4A1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BDA87-B022-4AD1-99ED-2CFCCB66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EA121-63D9-43D4-A3D4-C93D175D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138C9-D4D7-404C-B7D1-4EA05C55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4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0EA0B-9DEF-48A6-AB98-219DE3F0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29BAD-06BA-41E9-A60B-AFADBA644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31266-9D1E-4693-8D3D-C51C83375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8D5D-69A1-40E9-AAF4-D0496D22B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E3AB7-4B1E-47DE-8C22-574AC261C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F12793-7049-4A80-BA0F-49712A5556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285080-3DB8-4C3E-AA63-EC21E7CDF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F36BC-6CC5-44E5-A58C-6D8B76CE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0B863-9F25-42F8-B610-7592F2F8A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0AD18-C1FD-4549-863B-9ECC8D4F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671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F6081-C7CC-4320-9A76-AE28475EB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2A091-67D3-4322-9942-775FF0C9E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DFE7F-FDE3-4B27-89A6-E8BE389F0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38C85-5309-45D5-9C7B-C27FAAD5B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FE563-FE7A-4612-97E0-1AB783578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29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4D244-8B5E-41DF-B802-C8664C04A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8082C-40AC-4500-80BF-9A3CB9EF06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7F4BC-6371-4276-AEC5-C47C8F192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9F87B-520F-4CC7-AA7A-ED9E371FC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8DC56-7B71-40FA-83D3-5CEAD1DFF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19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BF111-F3AB-446C-A56E-B238BA499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B069C-84FF-4754-B56E-6229914E5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888ED-B5E9-457B-BFBF-C8449019E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61E2B-6F52-4EAF-B6B6-2B24BF573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0304B-01A1-493D-BC41-2E1C8B642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A8C4EF-1B77-4984-85F2-630F949E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45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7CC1-B301-4DF9-97A2-9CF52FDF4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86451-7E59-4427-AEF9-C6C5BEB7D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BE0C6-DE29-438A-B407-CB3495C49A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8FDB37-48BF-47E2-827E-A3EE16E23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478CE-CFE1-42A5-B33D-1DC685929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978476-10CE-4AF4-A1AE-4D5F878C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78A40F-4188-4D00-8795-CDC7532D3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2B4728-A37E-4FA6-8285-73ACF9234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71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165F7-9F3F-4E02-B257-A825357F6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DA0655-CA9A-4410-A8C2-EE18A8FCF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522C6-1364-446D-B677-63B8CFBE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EE8A9D-330E-4611-A01B-D4AE0AFA7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69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283D7C-14BA-4C99-A5A3-E1111B4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054426-44C5-411E-8B9C-1D2CE8638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435BF8-C0A4-4243-BE5B-3CD57502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8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B279C-9C90-4DDF-BFA2-B9EA4A0D2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B4506-F02E-4C5A-B603-807D7D98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45ABA8-08E1-4FFA-A1E4-25BABC0817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3471B-AB3C-4FCB-B459-21CADF730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C8A1E-E7F5-4804-B909-1BEFAE15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C08C8E-349F-4B9F-9B90-771A6A6E2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29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CE910-4293-4A37-A958-BEAC0092A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16D5CD-4CD4-4655-B9FE-98B24BA41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605DE-A7C2-4789-BF94-39C97D4E87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9E0E86-99BB-49C8-8A36-B3BD36E4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639C5-8D6E-4DD9-B59C-38925E9F1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028B7-7C6B-4693-8C98-FD397871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35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9C8C5F-7B22-4CBD-A7AB-6DB0E7E05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A39BC-1198-4B92-9F24-A0ED0CF98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DBD2A-664D-4CA0-8FE0-D2217E7AD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25515-A39B-4803-A6A7-22EAE13223E5}" type="datetimeFigureOut">
              <a:rPr lang="en-GB" smtClean="0"/>
              <a:t>06/05/2020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93CEB-2627-42F3-B5BB-6AE902655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B9B2E-E327-47DE-BCE9-C0399A5E6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9851D-06EF-40C8-978F-519DFE0A5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58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astway-red-logo-on-white-roundel">
            <a:extLst>
              <a:ext uri="{FF2B5EF4-FFF2-40B4-BE49-F238E27FC236}">
                <a16:creationId xmlns:a16="http://schemas.microsoft.com/office/drawing/2014/main" id="{4A208B9E-A1B8-4AC8-9EA8-FFD89F03E98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t="5124" r="21515" b="9312"/>
          <a:stretch>
            <a:fillRect/>
          </a:stretch>
        </p:blipFill>
        <p:spPr bwMode="auto">
          <a:xfrm>
            <a:off x="136939" y="25937"/>
            <a:ext cx="658251" cy="6655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E745EF-DD6A-43C1-9E02-06D3A923B550}"/>
              </a:ext>
            </a:extLst>
          </p:cNvPr>
          <p:cNvSpPr txBox="1"/>
          <p:nvPr/>
        </p:nvSpPr>
        <p:spPr>
          <a:xfrm>
            <a:off x="4469521" y="161587"/>
            <a:ext cx="3177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RE Progression at Eastway</a:t>
            </a:r>
          </a:p>
          <a:p>
            <a:pPr algn="ctr"/>
            <a:r>
              <a:rPr lang="en-GB" sz="1400" b="1" dirty="0"/>
              <a:t>Bold NC objective</a:t>
            </a:r>
            <a:r>
              <a:rPr lang="en-GB" sz="1400" dirty="0"/>
              <a:t>, </a:t>
            </a:r>
            <a:r>
              <a:rPr lang="en-GB" sz="1400" i="1" dirty="0">
                <a:solidFill>
                  <a:srgbClr val="FF0000"/>
                </a:solidFill>
              </a:rPr>
              <a:t>italic = Eastway detail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2A170466-F82A-4C62-A1F5-6ADF27DE2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461696"/>
              </p:ext>
            </p:extLst>
          </p:nvPr>
        </p:nvGraphicFramePr>
        <p:xfrm>
          <a:off x="136939" y="835760"/>
          <a:ext cx="11886896" cy="7284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5862">
                  <a:extLst>
                    <a:ext uri="{9D8B030D-6E8A-4147-A177-3AD203B41FA5}">
                      <a16:colId xmlns:a16="http://schemas.microsoft.com/office/drawing/2014/main" val="2648297913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448304534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3033468666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1751127284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611548982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964165565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61659751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10759468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Strand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ELG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Y2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Y3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Y4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Y5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Y6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121722"/>
                  </a:ext>
                </a:extLst>
              </a:tr>
              <a:tr h="763915">
                <a:tc>
                  <a:txBody>
                    <a:bodyPr/>
                    <a:lstStyle/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‘Stories and</a:t>
                      </a:r>
                    </a:p>
                    <a:p>
                      <a:r>
                        <a:rPr lang="en-GB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People’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dirty="0"/>
                        <a:t>Listen to and re-tell stories through role play and small world play</a:t>
                      </a:r>
                    </a:p>
                    <a:p>
                      <a:r>
                        <a:rPr lang="en-GB" sz="1000" i="1" dirty="0">
                          <a:solidFill>
                            <a:srgbClr val="FF0000"/>
                          </a:solidFill>
                        </a:rPr>
                        <a:t>Chinese</a:t>
                      </a:r>
                      <a:r>
                        <a:rPr lang="en-GB" sz="1000" i="1" baseline="0" dirty="0">
                          <a:solidFill>
                            <a:srgbClr val="FF0000"/>
                          </a:solidFill>
                        </a:rPr>
                        <a:t> New Year Story</a:t>
                      </a:r>
                    </a:p>
                    <a:p>
                      <a:r>
                        <a:rPr lang="en-GB" sz="1000" i="1" baseline="0" dirty="0">
                          <a:solidFill>
                            <a:srgbClr val="FF0000"/>
                          </a:solidFill>
                        </a:rPr>
                        <a:t>Christmas story</a:t>
                      </a:r>
                      <a:endParaRPr lang="en-GB" sz="10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recall parts</a:t>
                      </a:r>
                      <a:r>
                        <a:rPr lang="en-GB" sz="1000" b="1" baseline="0" dirty="0"/>
                        <a:t> of religious stories</a:t>
                      </a:r>
                      <a:endParaRPr lang="en-GB" sz="1000" b="1" dirty="0"/>
                    </a:p>
                    <a:p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Surprise - </a:t>
                      </a:r>
                      <a:r>
                        <a:rPr lang="en-GB" sz="10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  <a:p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Preparing for Christmas - </a:t>
                      </a:r>
                      <a:r>
                        <a:rPr lang="en-GB" sz="10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  <a:p>
                      <a:r>
                        <a:rPr lang="en-US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Andrews Day</a:t>
                      </a:r>
                      <a:endParaRPr lang="en-GB" sz="100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Patrick’s Day </a:t>
                      </a:r>
                      <a:endParaRPr lang="en-GB" sz="100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David’s Day </a:t>
                      </a:r>
                      <a:endParaRPr lang="en-GB" sz="100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George’s Day</a:t>
                      </a:r>
                      <a:endParaRPr lang="en-GB" sz="10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Pupils can retell religious stories.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Alive- </a:t>
                      </a:r>
                      <a:r>
                        <a:rPr lang="en-GB" sz="10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Spr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  <a:p>
                      <a:endParaRPr lang="en-GB" sz="10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Describe some religious beliefs and teachings of religions studied, and their importance</a:t>
                      </a:r>
                    </a:p>
                    <a:p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Special People:</a:t>
                      </a:r>
                    </a:p>
                    <a:p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Moses and Abraham</a:t>
                      </a:r>
                    </a:p>
                    <a:p>
                      <a:endParaRPr lang="en-GB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Describe the key beliefs and teachings of the religions studied, connecting them accurately with other features of the religions making some comparisons between religions</a:t>
                      </a:r>
                    </a:p>
                    <a:p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Bible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Shepherds story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Angels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Journeys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Explain how some beliefs and teachings are shared by different religions and how they make a difference to the lives of individuals and communities</a:t>
                      </a:r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Christmas in Art</a:t>
                      </a:r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Christianity-Easter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Make comparisons between the key beliefs, teachings and practices of the Christian faith and other faiths studied, using a wide range of appropriate language and vocabulary</a:t>
                      </a:r>
                    </a:p>
                    <a:p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 Faith in Action:</a:t>
                      </a:r>
                      <a:endParaRPr lang="en-GB" sz="1000" b="1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Prophecy: the magi</a:t>
                      </a:r>
                    </a:p>
                    <a:p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Judaism</a:t>
                      </a:r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42413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r>
                        <a:rPr lang="en-GB" sz="900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i="1" dirty="0">
                          <a:solidFill>
                            <a:srgbClr val="FF0000"/>
                          </a:solidFill>
                        </a:rPr>
                        <a:t>Christmas</a:t>
                      </a:r>
                    </a:p>
                    <a:p>
                      <a:r>
                        <a:rPr lang="en-GB" sz="1000" i="1" dirty="0">
                          <a:solidFill>
                            <a:srgbClr val="FF0000"/>
                          </a:solidFill>
                        </a:rPr>
                        <a:t>Easter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Recognise features of religious life and practice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Weddings</a:t>
                      </a:r>
                      <a:endParaRPr lang="en-GB" sz="10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are beginning to show some awareness of similarities in religions.</a:t>
                      </a:r>
                    </a:p>
                    <a:p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Festivals of light – Autumn (</a:t>
                      </a:r>
                      <a:r>
                        <a:rPr lang="en-GB" sz="1000" b="1" i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Hinduism, </a:t>
                      </a:r>
                      <a:r>
                        <a:rPr lang="en-GB" sz="10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Divali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,</a:t>
                      </a:r>
                      <a:r>
                        <a:rPr lang="en-GB" sz="1000" b="1" i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C</a:t>
                      </a:r>
                      <a:r>
                        <a:rPr lang="en-GB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hristmas)</a:t>
                      </a:r>
                    </a:p>
                    <a:p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Describe how some features of religions studied are used or exemplified in festivals and practices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Christmas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</a:t>
                      </a:r>
                    </a:p>
                    <a:p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Show understanding of the ways of belonging to religions and what these involve </a:t>
                      </a:r>
                    </a:p>
                    <a:p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Easter Peter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Explain how selected features of religious life and practice make a difference to the lives of individuals and communities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Explain in detail the significance of Christian practices, and those of other faiths studied, to the lives of individuals and communities.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Easter in Art 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888469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r>
                        <a:rPr lang="en-GB" sz="900" dirty="0"/>
                        <a:t>Lifestyle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know that other children don’t always enjoy the same things, and are sensitive to this.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recognise some symbols of religious expression , both verbal and visual.</a:t>
                      </a:r>
                      <a:r>
                        <a:rPr lang="en-GB" sz="1000" b="1" baseline="0" dirty="0"/>
                        <a:t> </a:t>
                      </a: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Harvest of hands - </a:t>
                      </a:r>
                      <a:r>
                        <a:rPr lang="en-US" sz="1000" b="1" i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</a:t>
                      </a: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</a:p>
                    <a:p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u="none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000" i="1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Our Planet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New Beginnings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Identify some religious practices, and know that some are characteristic of more than one religion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 and Families and Friends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Describe how some features of religions studied are used or exemplified in festivals and practices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Responsibility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Sikhism – Spring 1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Show understanding of the ways of belonging to religions and what these involve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Explain how selected features of religious life and practice make a difference to the lives of individuals and communities</a:t>
                      </a:r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Precious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Islam</a:t>
                      </a:r>
                    </a:p>
                    <a:p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Explain in detail the significance of Christian practices, and those of other faiths studied, to the lives of individuals and communities.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Making Choices</a:t>
                      </a:r>
                      <a:endParaRPr lang="en-GB" sz="1000" b="1" i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Memories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Christian Faith in action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Judaism</a:t>
                      </a:r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190555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r>
                        <a:rPr lang="en-GB" sz="900" dirty="0"/>
                        <a:t>Beliefs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They know about similarities and differences between themselves and others, and among families, communities and traditions</a:t>
                      </a: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Pupils can recount outlines </a:t>
                      </a:r>
                      <a:r>
                        <a:rPr lang="en-GB" sz="1000" b="1" baseline="0" dirty="0"/>
                        <a:t>of some religious stories</a:t>
                      </a:r>
                      <a:endParaRPr lang="en-GB" sz="1000" b="1" dirty="0"/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Our Planet </a:t>
                      </a:r>
                      <a:r>
                        <a:rPr lang="en-GB" sz="1000" b="1" i="1" baseline="0" dirty="0">
                          <a:solidFill>
                            <a:srgbClr val="FF0000"/>
                          </a:solidFill>
                        </a:rPr>
                        <a:t>-Summer</a:t>
                      </a:r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retell religious stories and identify some religious beliefs and teachings.</a:t>
                      </a:r>
                    </a:p>
                    <a:p>
                      <a:r>
                        <a:rPr lang="en-GB" sz="10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Christianity Easter: Alive!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describe some religious beliefs and teachings of religions studied, and their </a:t>
                      </a:r>
                      <a:r>
                        <a:rPr lang="en-GB" sz="1000" b="1"/>
                        <a:t>importance.</a:t>
                      </a:r>
                    </a:p>
                    <a:p>
                      <a:r>
                        <a:rPr lang="en-GB" sz="1000" b="1">
                          <a:solidFill>
                            <a:srgbClr val="FF0000"/>
                          </a:solidFill>
                        </a:rPr>
                        <a:t>Special </a:t>
                      </a:r>
                      <a:r>
                        <a:rPr lang="en-GB" sz="1000" b="1" dirty="0">
                          <a:solidFill>
                            <a:srgbClr val="FF0000"/>
                          </a:solidFill>
                        </a:rPr>
                        <a:t>people - Summer</a:t>
                      </a:r>
                    </a:p>
                    <a:p>
                      <a:r>
                        <a:rPr lang="en-GB" sz="1000" b="1" dirty="0">
                          <a:solidFill>
                            <a:srgbClr val="FF0000"/>
                          </a:solidFill>
                        </a:rPr>
                        <a:t>Easter – Spring 2</a:t>
                      </a:r>
                    </a:p>
                    <a:p>
                      <a:r>
                        <a:rPr lang="en-GB" sz="1000" b="1" dirty="0">
                          <a:solidFill>
                            <a:srgbClr val="FF0000"/>
                          </a:solidFill>
                        </a:rPr>
                        <a:t>Care and concern</a:t>
                      </a:r>
                      <a:r>
                        <a:rPr lang="en-GB" sz="1000" b="1" baseline="0" dirty="0">
                          <a:solidFill>
                            <a:srgbClr val="FF0000"/>
                          </a:solidFill>
                        </a:rPr>
                        <a:t> –</a:t>
                      </a:r>
                      <a:r>
                        <a:rPr lang="en-GB" sz="1000" b="1" baseline="0" dirty="0" err="1">
                          <a:solidFill>
                            <a:srgbClr val="FF0000"/>
                          </a:solidFill>
                        </a:rPr>
                        <a:t>Aut</a:t>
                      </a:r>
                      <a:r>
                        <a:rPr lang="en-GB" sz="1000" b="1" baseline="0" dirty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describe the key beliefs and teachings of the religions studies, connecting them accurately with other features of</a:t>
                      </a:r>
                      <a:r>
                        <a:rPr lang="en-GB" sz="1000" b="1" baseline="0" dirty="0"/>
                        <a:t> other religions making some comparisons between religions </a:t>
                      </a: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Buddhism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describe and show some understanding of sources, practises, beliefs, ideas, feelings and experiences and can make links between these </a:t>
                      </a: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Islam</a:t>
                      </a:r>
                    </a:p>
                    <a:p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Pupils make comparisons between the key beliefs, teachings and practices of the Christian faith and other faiths studied, using a wide range of appropriate language and vocabulary.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Judaism</a:t>
                      </a:r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605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51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2A170466-F82A-4C62-A1F5-6ADF27DE2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727358"/>
              </p:ext>
            </p:extLst>
          </p:nvPr>
        </p:nvGraphicFramePr>
        <p:xfrm>
          <a:off x="136937" y="1035456"/>
          <a:ext cx="11886896" cy="82567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5862">
                  <a:extLst>
                    <a:ext uri="{9D8B030D-6E8A-4147-A177-3AD203B41FA5}">
                      <a16:colId xmlns:a16="http://schemas.microsoft.com/office/drawing/2014/main" val="2648297913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448304534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3033468666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1751127284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611548982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964165565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61659751"/>
                    </a:ext>
                  </a:extLst>
                </a:gridCol>
                <a:gridCol w="1485862">
                  <a:extLst>
                    <a:ext uri="{9D8B030D-6E8A-4147-A177-3AD203B41FA5}">
                      <a16:colId xmlns:a16="http://schemas.microsoft.com/office/drawing/2014/main" val="10759468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Strand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ELG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Y1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Y2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Y3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Y4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Y5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Y6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121722"/>
                  </a:ext>
                </a:extLst>
              </a:tr>
              <a:tr h="1825460">
                <a:tc>
                  <a:txBody>
                    <a:bodyPr/>
                    <a:lstStyle/>
                    <a:p>
                      <a:r>
                        <a:rPr lang="en-GB" sz="900" dirty="0"/>
                        <a:t>Ethics Values and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can talk about what</a:t>
                      </a:r>
                      <a:r>
                        <a:rPr lang="en-GB" sz="1000" b="1" baseline="0" dirty="0"/>
                        <a:t> they find interesting or puzzling and what makes themselves and other people happy and sad</a:t>
                      </a:r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recognise that some questions are difficult to answer and that the choices we make affect our relationships with other people.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make links between values and commitments, including religious ones, and their own attitudes or behaviour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 and Concern</a:t>
                      </a:r>
                    </a:p>
                    <a:p>
                      <a:endParaRPr lang="en-GB" sz="1000" dirty="0"/>
                    </a:p>
                    <a:p>
                      <a:endParaRPr lang="en-GB" sz="1000" b="1" dirty="0"/>
                    </a:p>
                    <a:p>
                      <a:r>
                        <a:rPr lang="en-GB" sz="1000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ask questions about matters of right and wrong and suggest answers that show understanding of moral and religious issues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make informed responses to people's values and commitments (including religious ones) in the light of their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Christianity-Easter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dirty="0"/>
                        <a:t>Pupils make informed responses to people's values and commitments (including religious ones) in the light of their learning They will use different techniques to reflect deep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Promises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42413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r>
                        <a:rPr lang="en-GB" sz="900" dirty="0"/>
                        <a:t>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Children talk about past and present events in their own lives and in the lives of family members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Special places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The Natural World –(Harvest)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Islam</a:t>
                      </a:r>
                    </a:p>
                    <a:p>
                      <a:endParaRPr lang="en-GB" sz="1000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Christian Faith in action</a:t>
                      </a:r>
                    </a:p>
                    <a:p>
                      <a:r>
                        <a:rPr lang="en-GB" sz="1000" b="1" i="1" dirty="0">
                          <a:solidFill>
                            <a:srgbClr val="FF0000"/>
                          </a:solidFill>
                        </a:rPr>
                        <a:t>Living in a global community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888469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AF1: Thinking about religion and belief </a:t>
                      </a:r>
                      <a:r>
                        <a:rPr lang="en-GB" sz="18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Recall features of religious, spiritual and moral stories and other forms of religious expression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name features of religions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 beliefs 	</a:t>
                      </a:r>
                    </a:p>
                    <a:p>
                      <a:endParaRPr lang="en-GB" sz="1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Retell religious, spiritual and moral stories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how religion and belief is expressed in different ways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similarities and differences in features of religions and beliefs 	</a:t>
                      </a:r>
                    </a:p>
                    <a:p>
                      <a:endParaRPr lang="en-GB" sz="1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Make links between beliefs, stories and practices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the impacts of beliefs and practices on people’s lives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similarities and differences between religions and beliefs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Comment on connections between questions, beliefs, values and practices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Describe the impact of beliefs and practices on individuals, groups and communities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Describe similarities and differences within and between religions and beliefs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Explain connections between questions, beliefs, values and practices in different belief systems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explain the impact of beliefs and ultimate questions on individuals and communities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Explain how and why differences in belief are expressed. 	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 religious and philosophical terminology and concepts to explain religions, beliefs and value systems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Explain some of the challenges offered by the variety of religions and beliefs in the contemporary world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Explain the reasons for, and effects of, diversity within and between religions, beliefs and cultures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190555"/>
                  </a:ext>
                </a:extLst>
              </a:tr>
              <a:tr h="405934">
                <a:tc>
                  <a:txBody>
                    <a:bodyPr/>
                    <a:lstStyle/>
                    <a:p>
                      <a:endParaRPr lang="en-GB" sz="9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AF2: Enquiring, investigating and interpreting 	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what they find interesting and puzzling in life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Recognise symbols and other forms of religious expression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Recognise that some questions about life are difficult to answer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Ask questions about their own and others’ feelings and experiences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possible meanings for symbols and other forms of religious expression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Investigate and connect features of religions and beliefs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Ask significant questions about religions and beliefs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Describe and suggest meanings for symbols and other forms of religious expression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Gather, select, and organise ideas about religion and belief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Suggest answers to some questions raised by the study of religions and beliefs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Suggest meanings for a range of forms of religious expression, using appropriate vocabulary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Suggest lines of enquiry to address questions raised by the study of religions and beliefs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Suggest answers to questions raised by the study of religions and beliefs, using relevant sources and evidence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Recognise and explain diversity within religious expression, using appropriate concepts.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1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the influences on, and distinguish between, different viewpoints within religions and beliefs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Interpret religions and beliefs from different perspectives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Interpret the significance and impact of different forms of religious and spiritual expression 	</a:t>
                      </a:r>
                    </a:p>
                    <a:p>
                      <a:endParaRPr lang="en-GB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605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66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1235</Words>
  <Application>Microsoft Office PowerPoint</Application>
  <PresentationFormat>Widescreen</PresentationFormat>
  <Paragraphs>163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 Coverdale</dc:creator>
  <cp:lastModifiedBy>rebecca patterson</cp:lastModifiedBy>
  <cp:revision>28</cp:revision>
  <cp:lastPrinted>2019-12-12T16:46:36Z</cp:lastPrinted>
  <dcterms:created xsi:type="dcterms:W3CDTF">2019-11-04T15:44:09Z</dcterms:created>
  <dcterms:modified xsi:type="dcterms:W3CDTF">2020-05-06T12:27:24Z</dcterms:modified>
</cp:coreProperties>
</file>